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80" r:id="rId25"/>
    <p:sldId id="281" r:id="rId26"/>
    <p:sldId id="288" r:id="rId27"/>
    <p:sldId id="282" r:id="rId28"/>
    <p:sldId id="283" r:id="rId29"/>
    <p:sldId id="284" r:id="rId30"/>
    <p:sldId id="285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>
        <p:scale>
          <a:sx n="58" d="100"/>
          <a:sy n="58" d="100"/>
        </p:scale>
        <p:origin x="1627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96128-8F77-4DA9-BC6B-87D72C378AC5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5F902-1B8F-434D-AE2C-82DA93E5C0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3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17CA9F-5792-4E0D-BA78-CA1D0EDA0F5E}" type="datetime1">
              <a:rPr lang="es-ES" smtClean="0"/>
              <a:t>26/09/2025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854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4826-59DB-41BE-BBBD-14CDCC163BF8}" type="datetime1">
              <a:rPr lang="es-ES" smtClean="0"/>
              <a:t>26/09/2025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E36F-06DF-4F2A-B161-964521F7CC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49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33661-8111-481D-933C-051311805788}" type="datetime1">
              <a:rPr lang="es-ES" smtClean="0"/>
              <a:t>26/09/2025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E36F-06DF-4F2A-B161-964521F7CC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835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BBF-CC0F-4701-8392-CC9E42354B8C}" type="datetime1">
              <a:rPr lang="es-ES" smtClean="0"/>
              <a:t>26/09/2025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lide Number Placeholder 5">
                <a:extLst>
                  <a:ext uri="{FF2B5EF4-FFF2-40B4-BE49-F238E27FC236}">
                    <a16:creationId xmlns:a16="http://schemas.microsoft.com/office/drawing/2014/main" id="{237A68DD-96D0-B061-CA57-537C9E9AD9B8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</p:spPr>
            <p:txBody>
              <a:bodyPr>
                <a:noAutofit/>
              </a:bodyPr>
              <a:lstStyle>
                <a:lvl1pPr>
                  <a:defRPr sz="2000" b="0" i="0"/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‹</m:t>
                          </m:r>
                          <m:r>
                            <m:rPr>
                              <m:sty m:val="p"/>
                            </m:rP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º›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Slide Number Placeholder 5">
                <a:extLst>
                  <a:ext uri="{FF2B5EF4-FFF2-40B4-BE49-F238E27FC236}">
                    <a16:creationId xmlns:a16="http://schemas.microsoft.com/office/drawing/2014/main" id="{237A68DD-96D0-B061-CA57-537C9E9AD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  <a:blipFill>
                <a:blip r:embed="rId2"/>
                <a:stretch>
                  <a:fillRect l="-17333" t="-95876" r="-67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4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FDAB-4F57-44E5-ADAE-A3E8B15981BB}" type="datetime1">
              <a:rPr lang="es-ES" smtClean="0"/>
              <a:t>26/09/2025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lide Number Placeholder 5">
                <a:extLst>
                  <a:ext uri="{FF2B5EF4-FFF2-40B4-BE49-F238E27FC236}">
                    <a16:creationId xmlns:a16="http://schemas.microsoft.com/office/drawing/2014/main" id="{F8CDACD2-BE85-EA40-8B09-C6DFB14E2590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</p:spPr>
            <p:txBody>
              <a:bodyPr>
                <a:noAutofit/>
              </a:bodyPr>
              <a:lstStyle>
                <a:lvl1pPr>
                  <a:defRPr sz="2000" b="0" i="0"/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‹</m:t>
                          </m:r>
                          <m:r>
                            <m:rPr>
                              <m:sty m:val="p"/>
                            </m:rP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º›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Slide Number Placeholder 5">
                <a:extLst>
                  <a:ext uri="{FF2B5EF4-FFF2-40B4-BE49-F238E27FC236}">
                    <a16:creationId xmlns:a16="http://schemas.microsoft.com/office/drawing/2014/main" id="{F8CDACD2-BE85-EA40-8B09-C6DFB14E2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  <a:blipFill>
                <a:blip r:embed="rId2"/>
                <a:stretch>
                  <a:fillRect l="-17333" t="-95876" r="-67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67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FB90-F7BE-4352-86A6-31BEBE492130}" type="datetime1">
              <a:rPr lang="es-ES" smtClean="0"/>
              <a:t>26/09/2025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lide Number Placeholder 5">
                <a:extLst>
                  <a:ext uri="{FF2B5EF4-FFF2-40B4-BE49-F238E27FC236}">
                    <a16:creationId xmlns:a16="http://schemas.microsoft.com/office/drawing/2014/main" id="{10755698-7483-6D57-79E7-7B2752817FC1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</p:spPr>
            <p:txBody>
              <a:bodyPr>
                <a:noAutofit/>
              </a:bodyPr>
              <a:lstStyle>
                <a:lvl1pPr>
                  <a:defRPr sz="2000" b="0" i="0"/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‹</m:t>
                          </m:r>
                          <m:r>
                            <m:rPr>
                              <m:sty m:val="p"/>
                            </m:rP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º›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Slide Number Placeholder 5">
                <a:extLst>
                  <a:ext uri="{FF2B5EF4-FFF2-40B4-BE49-F238E27FC236}">
                    <a16:creationId xmlns:a16="http://schemas.microsoft.com/office/drawing/2014/main" id="{10755698-7483-6D57-79E7-7B2752817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  <a:blipFill>
                <a:blip r:embed="rId2"/>
                <a:stretch>
                  <a:fillRect l="-17333" t="-95876" r="-67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E6FA-56D8-4C22-B9AE-67739EC4D071}" type="datetime1">
              <a:rPr lang="es-ES" smtClean="0"/>
              <a:t>26/09/2025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lide Number Placeholder 5">
                <a:extLst>
                  <a:ext uri="{FF2B5EF4-FFF2-40B4-BE49-F238E27FC236}">
                    <a16:creationId xmlns:a16="http://schemas.microsoft.com/office/drawing/2014/main" id="{D62560A3-97FF-20E9-A95B-C70BFBFFE163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</p:spPr>
            <p:txBody>
              <a:bodyPr>
                <a:noAutofit/>
              </a:bodyPr>
              <a:lstStyle>
                <a:lvl1pPr>
                  <a:defRPr sz="2000" b="0" i="0"/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‹</m:t>
                          </m:r>
                          <m:r>
                            <m:rPr>
                              <m:sty m:val="p"/>
                            </m:rP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º›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Slide Number Placeholder 5">
                <a:extLst>
                  <a:ext uri="{FF2B5EF4-FFF2-40B4-BE49-F238E27FC236}">
                    <a16:creationId xmlns:a16="http://schemas.microsoft.com/office/drawing/2014/main" id="{D62560A3-97FF-20E9-A95B-C70BFBFFE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  <a:blipFill>
                <a:blip r:embed="rId2"/>
                <a:stretch>
                  <a:fillRect l="-17333" t="-95876" r="-67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733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FE5C-37DB-4B10-AA8C-B98C611D1D7C}" type="datetime1">
              <a:rPr lang="es-ES" smtClean="0"/>
              <a:t>26/09/2025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lide Number Placeholder 5">
                <a:extLst>
                  <a:ext uri="{FF2B5EF4-FFF2-40B4-BE49-F238E27FC236}">
                    <a16:creationId xmlns:a16="http://schemas.microsoft.com/office/drawing/2014/main" id="{A24CCD3E-2EB7-4337-52FF-B98EA14BD121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</p:spPr>
            <p:txBody>
              <a:bodyPr>
                <a:noAutofit/>
              </a:bodyPr>
              <a:lstStyle>
                <a:lvl1pPr>
                  <a:defRPr sz="2000" b="0" i="0"/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‹</m:t>
                          </m:r>
                          <m:r>
                            <m:rPr>
                              <m:sty m:val="p"/>
                            </m:rP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º›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Slide Number Placeholder 5">
                <a:extLst>
                  <a:ext uri="{FF2B5EF4-FFF2-40B4-BE49-F238E27FC236}">
                    <a16:creationId xmlns:a16="http://schemas.microsoft.com/office/drawing/2014/main" id="{A24CCD3E-2EB7-4337-52FF-B98EA14B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  <a:blipFill>
                <a:blip r:embed="rId2"/>
                <a:stretch>
                  <a:fillRect l="-17333" t="-95876" r="-67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16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01B3-8650-4111-A917-E33F35DE2E2F}" type="datetime1">
              <a:rPr lang="es-ES" smtClean="0"/>
              <a:t>26/09/2025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lide Number Placeholder 5">
                <a:extLst>
                  <a:ext uri="{FF2B5EF4-FFF2-40B4-BE49-F238E27FC236}">
                    <a16:creationId xmlns:a16="http://schemas.microsoft.com/office/drawing/2014/main" id="{600014D0-F744-24C0-0714-1A5A9B1629A1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</p:spPr>
            <p:txBody>
              <a:bodyPr>
                <a:noAutofit/>
              </a:bodyPr>
              <a:lstStyle>
                <a:lvl1pPr>
                  <a:defRPr sz="2000" b="0" i="0"/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‹</m:t>
                          </m:r>
                          <m:r>
                            <m:rPr>
                              <m:sty m:val="p"/>
                            </m:rP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º›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Slide Number Placeholder 5">
                <a:extLst>
                  <a:ext uri="{FF2B5EF4-FFF2-40B4-BE49-F238E27FC236}">
                    <a16:creationId xmlns:a16="http://schemas.microsoft.com/office/drawing/2014/main" id="{600014D0-F744-24C0-0714-1A5A9B1629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  <a:blipFill>
                <a:blip r:embed="rId2"/>
                <a:stretch>
                  <a:fillRect l="-17333" t="-95876" r="-67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46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CB83-5346-40F6-918C-44AA00202C16}" type="datetime1">
              <a:rPr lang="es-ES" smtClean="0"/>
              <a:t>26/09/2025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lide Number Placeholder 5">
                <a:extLst>
                  <a:ext uri="{FF2B5EF4-FFF2-40B4-BE49-F238E27FC236}">
                    <a16:creationId xmlns:a16="http://schemas.microsoft.com/office/drawing/2014/main" id="{1186EC63-E2EB-B0B2-2F3A-BD8AB7A80C1A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</p:spPr>
            <p:txBody>
              <a:bodyPr>
                <a:noAutofit/>
              </a:bodyPr>
              <a:lstStyle>
                <a:lvl1pPr>
                  <a:defRPr sz="2000" b="0" i="0"/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‹</m:t>
                          </m:r>
                          <m:r>
                            <m:rPr>
                              <m:sty m:val="p"/>
                            </m:rP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º›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Slide Number Placeholder 5">
                <a:extLst>
                  <a:ext uri="{FF2B5EF4-FFF2-40B4-BE49-F238E27FC236}">
                    <a16:creationId xmlns:a16="http://schemas.microsoft.com/office/drawing/2014/main" id="{1186EC63-E2EB-B0B2-2F3A-BD8AB7A80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xfrm>
                <a:off x="11292840" y="6162958"/>
                <a:ext cx="914400" cy="593725"/>
              </a:xfrm>
              <a:blipFill>
                <a:blip r:embed="rId2"/>
                <a:stretch>
                  <a:fillRect l="-17333" t="-95876" r="-67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80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057A2-0554-4185-9A79-02BD564AE488}" type="datetime1">
              <a:rPr lang="es-ES" smtClean="0"/>
              <a:t>26/09/2025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E36F-06DF-4F2A-B161-964521F7CC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9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5DB2207-4A6B-400C-8E9D-138A7DE2E718}" type="datetime1">
              <a:rPr lang="es-ES" smtClean="0"/>
              <a:t>26/09/2025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57E36F-06DF-4F2A-B161-964521F7CC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85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0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DF693-9624-0F46-44F2-DB5D5709E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53549"/>
            <a:ext cx="9418320" cy="3857113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b="1" dirty="0"/>
              <a:t>Aplicación móvil para la monitorización de actividades</a:t>
            </a:r>
            <a:br>
              <a:rPr lang="es-ES" sz="4800" dirty="0"/>
            </a:br>
            <a:br>
              <a:rPr lang="es-ES" sz="4800" dirty="0"/>
            </a:br>
            <a:r>
              <a:rPr lang="es-ES" sz="3600" dirty="0"/>
              <a:t>Mobile app </a:t>
            </a:r>
            <a:r>
              <a:rPr lang="es-ES" sz="3600" dirty="0" err="1"/>
              <a:t>for</a:t>
            </a:r>
            <a:r>
              <a:rPr lang="es-ES" sz="3600" dirty="0"/>
              <a:t> </a:t>
            </a:r>
            <a:r>
              <a:rPr lang="es-ES" sz="3600" dirty="0" err="1"/>
              <a:t>activity</a:t>
            </a:r>
            <a:r>
              <a:rPr lang="es-ES" sz="3600" dirty="0"/>
              <a:t> tracking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B69AF5-1CC5-A5C1-187E-060CEFD38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237670"/>
            <a:ext cx="9418320" cy="1183261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Realizado por: </a:t>
            </a:r>
            <a:r>
              <a:rPr lang="es-ES" dirty="0">
                <a:solidFill>
                  <a:schemeClr val="tx1"/>
                </a:solidFill>
              </a:rPr>
              <a:t>Ignacio Martínez Gallardo</a:t>
            </a:r>
          </a:p>
          <a:p>
            <a:pPr algn="ctr"/>
            <a:r>
              <a:rPr lang="es-ES" dirty="0"/>
              <a:t>Tutorizado por : </a:t>
            </a:r>
            <a:r>
              <a:rPr lang="es-ES" dirty="0">
                <a:solidFill>
                  <a:schemeClr val="tx1"/>
                </a:solidFill>
              </a:rPr>
              <a:t>Francisco José Jaime Rodríguez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4D23023-7A9E-C24B-5B22-295A818BE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40" y="332264"/>
            <a:ext cx="2362206" cy="70631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BA291D-32ED-C09C-B0E8-5931AA38FE2C}"/>
              </a:ext>
            </a:extLst>
          </p:cNvPr>
          <p:cNvSpPr txBox="1"/>
          <p:nvPr/>
        </p:nvSpPr>
        <p:spPr>
          <a:xfrm>
            <a:off x="723900" y="62843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26/09/2025</a:t>
            </a:r>
          </a:p>
        </p:txBody>
      </p:sp>
      <p:pic>
        <p:nvPicPr>
          <p:cNvPr id="21" name="Imagen 20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F7C6C8C0-35C2-2801-94D5-16CF63170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" y="-34673"/>
            <a:ext cx="1441707" cy="14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11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1AE62-282B-9438-A6F8-DF4C35B0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b="1" dirty="0">
                <a:solidFill>
                  <a:srgbClr val="002060"/>
                </a:solidFill>
              </a:rPr>
              <a:t>Análisis y especificación de requisitos</a:t>
            </a:r>
          </a:p>
        </p:txBody>
      </p:sp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626695EF-009C-F20D-A09A-DD263613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8"/>
          <a:stretch>
            <a:fillRect/>
          </a:stretch>
        </p:blipFill>
        <p:spPr>
          <a:xfrm>
            <a:off x="441803" y="2590800"/>
            <a:ext cx="10512709" cy="3368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E464D94D-3FDA-9141-DD67-9A338FA29E5B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E464D94D-3FDA-9141-DD67-9A338FA29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3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94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EB5AC-1241-D846-6412-13E9BA3E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Modelado y diseño del sistema</a:t>
            </a:r>
          </a:p>
        </p:txBody>
      </p:sp>
      <p:pic>
        <p:nvPicPr>
          <p:cNvPr id="6" name="Imagen 5" descr="Imagen que contiene objeto, reloj&#10;&#10;El contenido generado por IA puede ser incorrecto.">
            <a:extLst>
              <a:ext uri="{FF2B5EF4-FFF2-40B4-BE49-F238E27FC236}">
                <a16:creationId xmlns:a16="http://schemas.microsoft.com/office/drawing/2014/main" id="{EE5E3476-41F6-B757-B736-39167681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19150" r="7467" b="9723"/>
          <a:stretch>
            <a:fillRect/>
          </a:stretch>
        </p:blipFill>
        <p:spPr>
          <a:xfrm>
            <a:off x="525628" y="3550920"/>
            <a:ext cx="3473984" cy="2682240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CC98EC39-848A-0D54-239C-7918DB0BB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44" y="3550920"/>
            <a:ext cx="3634740" cy="242316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F73E6D67-60BF-A25B-C22D-26D40C009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55" y="3672840"/>
            <a:ext cx="3156485" cy="242316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0AE290E-DD2B-7F41-9900-D07028B7964D}"/>
              </a:ext>
            </a:extLst>
          </p:cNvPr>
          <p:cNvSpPr txBox="1"/>
          <p:nvPr/>
        </p:nvSpPr>
        <p:spPr>
          <a:xfrm>
            <a:off x="1573970" y="2142394"/>
            <a:ext cx="13773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Casos </a:t>
            </a:r>
          </a:p>
          <a:p>
            <a:r>
              <a:rPr lang="es-ES" sz="2800" b="1" dirty="0"/>
              <a:t>de uso</a:t>
            </a:r>
            <a:endParaRPr lang="es-ES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8229151-A2F8-313B-EADB-A06306D9CC5A}"/>
              </a:ext>
            </a:extLst>
          </p:cNvPr>
          <p:cNvSpPr txBox="1"/>
          <p:nvPr/>
        </p:nvSpPr>
        <p:spPr>
          <a:xfrm>
            <a:off x="4468579" y="2142395"/>
            <a:ext cx="2284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/>
              <a:t>Modelado</a:t>
            </a:r>
          </a:p>
          <a:p>
            <a:pPr algn="ctr"/>
            <a:r>
              <a:rPr lang="es-ES" sz="2800" b="1" dirty="0"/>
              <a:t>estructural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E700906-79F5-F39F-902C-ED2AE7E6110E}"/>
              </a:ext>
            </a:extLst>
          </p:cNvPr>
          <p:cNvSpPr txBox="1"/>
          <p:nvPr/>
        </p:nvSpPr>
        <p:spPr>
          <a:xfrm>
            <a:off x="7561284" y="2142396"/>
            <a:ext cx="3264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/>
              <a:t>Modelado</a:t>
            </a:r>
          </a:p>
          <a:p>
            <a:pPr algn="ctr"/>
            <a:r>
              <a:rPr lang="es-ES" sz="2800" b="1" dirty="0"/>
              <a:t>comportamental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Marcador de número de diapositiva 17">
                <a:extLst>
                  <a:ext uri="{FF2B5EF4-FFF2-40B4-BE49-F238E27FC236}">
                    <a16:creationId xmlns:a16="http://schemas.microsoft.com/office/drawing/2014/main" id="{1B5D1F22-0661-5FFC-FF28-927A86F4917D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Marcador de número de diapositiva 17">
                <a:extLst>
                  <a:ext uri="{FF2B5EF4-FFF2-40B4-BE49-F238E27FC236}">
                    <a16:creationId xmlns:a16="http://schemas.microsoft.com/office/drawing/2014/main" id="{1B5D1F22-0661-5FFC-FF28-927A86F4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5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98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E7EDA-FD47-1F8F-8FFF-5EA8BFD7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9692640" cy="1325562"/>
          </a:xfrm>
        </p:spPr>
        <p:txBody>
          <a:bodyPr/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Casos de uso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290BEE-9E75-FEE2-A2C9-ACA12BD0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19" y="1997075"/>
            <a:ext cx="6445362" cy="4267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677915-A563-FFF8-001F-A21660DB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8864" y="4828517"/>
            <a:ext cx="3060495" cy="3114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A643B899-E323-7107-745B-43F977CF413B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A643B899-E323-7107-745B-43F977CF4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4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213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F6866C2-91FE-027D-9FDE-7EB238FC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9692640" cy="1325562"/>
          </a:xfrm>
        </p:spPr>
        <p:txBody>
          <a:bodyPr/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Diagrama de casos de uso</a:t>
            </a:r>
          </a:p>
        </p:txBody>
      </p:sp>
      <p:pic>
        <p:nvPicPr>
          <p:cNvPr id="20" name="Imagen 19" descr="Diagrama&#10;&#10;El contenido generado por IA puede ser incorrecto.">
            <a:extLst>
              <a:ext uri="{FF2B5EF4-FFF2-40B4-BE49-F238E27FC236}">
                <a16:creationId xmlns:a16="http://schemas.microsoft.com/office/drawing/2014/main" id="{6FBC7559-9C79-1A9D-5BBA-3DC9F34D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246947"/>
            <a:ext cx="7334250" cy="355282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AD849FF-55E6-AE94-5878-5845426F3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389" y="-1115102"/>
            <a:ext cx="3078709" cy="3112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E976A14D-077A-971D-E082-149815833FEA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E976A14D-077A-971D-E082-149815833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4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95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CA061D7-8F70-1A3F-C696-60529CD3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9692640" cy="1325562"/>
          </a:xfrm>
        </p:spPr>
        <p:txBody>
          <a:bodyPr/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Diagrama de clases</a:t>
            </a:r>
          </a:p>
        </p:txBody>
      </p:sp>
      <p:pic>
        <p:nvPicPr>
          <p:cNvPr id="9" name="Imagen 8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20AB281D-F23C-B7FF-B20D-970625B52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13" y="1691322"/>
            <a:ext cx="5548598" cy="464255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D09AE9C-DF4D-EB36-C2C0-DAB227D5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369532" y="144225"/>
            <a:ext cx="2787443" cy="23172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12F3F9B-8D73-7420-C196-A53FFFB9E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369533" y="2377044"/>
            <a:ext cx="2787443" cy="23172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D10766-C1D2-D09F-4C3B-1CC0BBC0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369534" y="4628684"/>
            <a:ext cx="2787443" cy="23172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Marcador de número de diapositiva 15">
                <a:extLst>
                  <a:ext uri="{FF2B5EF4-FFF2-40B4-BE49-F238E27FC236}">
                    <a16:creationId xmlns:a16="http://schemas.microsoft.com/office/drawing/2014/main" id="{669C55D7-B810-0CDD-0461-9BACEFF3F058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Marcador de número de diapositiva 15">
                <a:extLst>
                  <a:ext uri="{FF2B5EF4-FFF2-40B4-BE49-F238E27FC236}">
                    <a16:creationId xmlns:a16="http://schemas.microsoft.com/office/drawing/2014/main" id="{669C55D7-B810-0CDD-0461-9BACEFF3F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4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06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D7551BBA-60BE-6EE8-70EF-12DDD64D0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639"/>
            <a:ext cx="10180320" cy="65192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76FEB059-13EB-521C-9A81-36150CAC5C2F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76FEB059-13EB-521C-9A81-36150CAC5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3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49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D66ECEDE-58C5-FE47-79E7-5E4A7EECE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" y="320040"/>
            <a:ext cx="10082025" cy="64458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Marcador de número de diapositiva 10">
                <a:extLst>
                  <a:ext uri="{FF2B5EF4-FFF2-40B4-BE49-F238E27FC236}">
                    <a16:creationId xmlns:a16="http://schemas.microsoft.com/office/drawing/2014/main" id="{AF4470FD-258D-5C64-A261-7C6CD0203323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Marcador de número de diapositiva 10">
                <a:extLst>
                  <a:ext uri="{FF2B5EF4-FFF2-40B4-BE49-F238E27FC236}">
                    <a16:creationId xmlns:a16="http://schemas.microsoft.com/office/drawing/2014/main" id="{AF4470FD-258D-5C64-A261-7C6CD0203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3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92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82A10586-094C-262E-95CE-8117A45EF4F3}"/>
              </a:ext>
            </a:extLst>
          </p:cNvPr>
          <p:cNvSpPr txBox="1">
            <a:spLocks/>
          </p:cNvSpPr>
          <p:nvPr/>
        </p:nvSpPr>
        <p:spPr>
          <a:xfrm>
            <a:off x="85039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rgbClr val="0070C0"/>
                </a:solidFill>
              </a:rPr>
              <a:t>Diagramas de secuencia</a:t>
            </a:r>
          </a:p>
        </p:txBody>
      </p:sp>
      <p:pic>
        <p:nvPicPr>
          <p:cNvPr id="11" name="Imagen 10" descr="Imagen que contiene firmar, pasto, señal, cuarto&#10;&#10;El contenido generado por IA puede ser incorrecto.">
            <a:extLst>
              <a:ext uri="{FF2B5EF4-FFF2-40B4-BE49-F238E27FC236}">
                <a16:creationId xmlns:a16="http://schemas.microsoft.com/office/drawing/2014/main" id="{1C514AF7-38C4-B8E3-5B54-287BE43A4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965960"/>
            <a:ext cx="8686800" cy="434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9C755267-CE5D-DA21-0749-CFEAE636E6B7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9C755267-CE5D-DA21-0749-CFEAE636E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3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52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B83F9FE5-08C6-9B1A-7966-AB04C9F6E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1" y="195217"/>
            <a:ext cx="9875520" cy="6467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76AA3A5E-674F-F584-1FBE-78B44C23CDC1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76AA3A5E-674F-F584-1FBE-78B44C23C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3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030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D14E090-8252-A299-C329-D944EDB2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0070C0"/>
                </a:solidFill>
              </a:rPr>
              <a:t>Mockups de la Interfaz de usuario</a:t>
            </a:r>
          </a:p>
        </p:txBody>
      </p:sp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9B6F448-4E23-D665-6ECA-4B4984B3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26" y="1999932"/>
            <a:ext cx="2337287" cy="4492308"/>
          </a:xfrm>
          <a:prstGeom prst="rect">
            <a:avLst/>
          </a:prstGeom>
        </p:spPr>
      </p:pic>
      <p:pic>
        <p:nvPicPr>
          <p:cNvPr id="11" name="Imagen 10" descr="Calendario&#10;&#10;El contenido generado por IA puede ser incorrecto.">
            <a:extLst>
              <a:ext uri="{FF2B5EF4-FFF2-40B4-BE49-F238E27FC236}">
                <a16:creationId xmlns:a16="http://schemas.microsoft.com/office/drawing/2014/main" id="{F7422B59-B939-6F54-3673-7FC5F6CC0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72" y="1999932"/>
            <a:ext cx="2337287" cy="4492308"/>
          </a:xfrm>
          <a:prstGeom prst="rect">
            <a:avLst/>
          </a:prstGeom>
        </p:spPr>
      </p:pic>
      <p:pic>
        <p:nvPicPr>
          <p:cNvPr id="13" name="Imagen 1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3A0F7F7-1813-49F8-EBAD-281210E3A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80" y="1999932"/>
            <a:ext cx="2337287" cy="4492308"/>
          </a:xfrm>
          <a:prstGeom prst="rect">
            <a:avLst/>
          </a:prstGeom>
        </p:spPr>
      </p:pic>
      <p:pic>
        <p:nvPicPr>
          <p:cNvPr id="15" name="Imagen 1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C4BF2B3-3D7C-D310-BDED-50A237955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8" y="1999932"/>
            <a:ext cx="2337287" cy="44923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Marcador de número de diapositiva 15">
                <a:extLst>
                  <a:ext uri="{FF2B5EF4-FFF2-40B4-BE49-F238E27FC236}">
                    <a16:creationId xmlns:a16="http://schemas.microsoft.com/office/drawing/2014/main" id="{5EE6D46E-7040-58F1-2DDC-0120A060B728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Marcador de número de diapositiva 15">
                <a:extLst>
                  <a:ext uri="{FF2B5EF4-FFF2-40B4-BE49-F238E27FC236}">
                    <a16:creationId xmlns:a16="http://schemas.microsoft.com/office/drawing/2014/main" id="{5EE6D46E-7040-58F1-2DDC-0120A060B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6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28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875CA-6C1D-2B1D-6C3E-FEFD35F7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Motivación</a:t>
            </a:r>
          </a:p>
        </p:txBody>
      </p:sp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591F0089-6162-F331-0924-A4DAA7FE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28" y="4306824"/>
            <a:ext cx="1865376" cy="1865376"/>
          </a:xfrm>
          <a:prstGeom prst="rect">
            <a:avLst/>
          </a:prstGeom>
        </p:spPr>
      </p:pic>
      <p:pic>
        <p:nvPicPr>
          <p:cNvPr id="13" name="Imagen 12" descr="Un dibujo en una pared&#10;&#10;El contenido generado por IA puede ser incorrecto.">
            <a:extLst>
              <a:ext uri="{FF2B5EF4-FFF2-40B4-BE49-F238E27FC236}">
                <a16:creationId xmlns:a16="http://schemas.microsoft.com/office/drawing/2014/main" id="{AA5F7526-C47F-7428-17B4-5CE9121DB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6" y="2743200"/>
            <a:ext cx="5259625" cy="3678300"/>
          </a:xfrm>
          <a:prstGeom prst="rect">
            <a:avLst/>
          </a:prstGeom>
        </p:spPr>
      </p:pic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DB30539F-8A8C-2D88-AB10-1E5F4485E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8"/>
          <a:stretch>
            <a:fillRect/>
          </a:stretch>
        </p:blipFill>
        <p:spPr>
          <a:xfrm>
            <a:off x="6528816" y="1461940"/>
            <a:ext cx="4401312" cy="21784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0EC96F9B-5384-0A9D-9F3D-9F30F7E8543F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0EC96F9B-5384-0A9D-9F3D-9F30F7E854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5"/>
                <a:stretch>
                  <a:fillRect l="-33333" t="-95876" r="-51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2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2E830-8CBE-7CF0-BBA5-505A7989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Desarrollo e implementación</a:t>
            </a:r>
          </a:p>
        </p:txBody>
      </p:sp>
      <p:pic>
        <p:nvPicPr>
          <p:cNvPr id="6" name="Imagen 5" descr="Una imagen de una silla&#10;&#10;El contenido generado por IA puede ser incorrecto.">
            <a:extLst>
              <a:ext uri="{FF2B5EF4-FFF2-40B4-BE49-F238E27FC236}">
                <a16:creationId xmlns:a16="http://schemas.microsoft.com/office/drawing/2014/main" id="{DEE83851-D7B5-377B-0413-61ECE335B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1691322"/>
            <a:ext cx="4953000" cy="4953000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D053F70-309D-D4F2-FF82-E4003838A3BF}"/>
              </a:ext>
            </a:extLst>
          </p:cNvPr>
          <p:cNvSpPr/>
          <p:nvPr/>
        </p:nvSpPr>
        <p:spPr>
          <a:xfrm>
            <a:off x="5757672" y="1935480"/>
            <a:ext cx="5196840" cy="2987040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D6DA426-869F-AFCA-CDCC-4A9A80AC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679317" y="5381438"/>
            <a:ext cx="1019317" cy="15432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2DA527B7-6D9E-C72E-8CF6-FDCF87652C01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2DA527B7-6D9E-C72E-8CF6-FDCF87652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5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78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59C8703-CC0A-18F5-528E-9B9A7047A6EF}"/>
              </a:ext>
            </a:extLst>
          </p:cNvPr>
          <p:cNvSpPr txBox="1">
            <a:spLocks/>
          </p:cNvSpPr>
          <p:nvPr/>
        </p:nvSpPr>
        <p:spPr>
          <a:xfrm>
            <a:off x="85039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 err="1">
                <a:solidFill>
                  <a:srgbClr val="0070C0"/>
                </a:solidFill>
              </a:rPr>
              <a:t>Firebase</a:t>
            </a:r>
            <a:r>
              <a:rPr lang="es-ES" b="1" dirty="0">
                <a:solidFill>
                  <a:srgbClr val="0070C0"/>
                </a:solidFill>
              </a:rPr>
              <a:t> </a:t>
            </a:r>
            <a:r>
              <a:rPr lang="es-ES" b="1" dirty="0" err="1">
                <a:solidFill>
                  <a:srgbClr val="0070C0"/>
                </a:solidFill>
              </a:rPr>
              <a:t>Authentication</a:t>
            </a:r>
            <a:endParaRPr lang="es-ES" b="1" dirty="0">
              <a:solidFill>
                <a:srgbClr val="0070C0"/>
              </a:solidFill>
            </a:endParaRPr>
          </a:p>
        </p:txBody>
      </p: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EB3408D5-741C-B8D4-2894-9C3DCFB5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52" y="1899893"/>
            <a:ext cx="6248180" cy="4175867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DC46626D-6158-CD9E-C49D-43E428CD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75" y="1879534"/>
            <a:ext cx="1920081" cy="1920081"/>
          </a:xfrm>
          <a:prstGeom prst="rect">
            <a:avLst/>
          </a:prstGeom>
        </p:spPr>
      </p:pic>
      <p:pic>
        <p:nvPicPr>
          <p:cNvPr id="15" name="Imagen 1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E502324D-56C9-C15E-F10D-06BF62808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5"/>
          <a:stretch>
            <a:fillRect/>
          </a:stretch>
        </p:blipFill>
        <p:spPr>
          <a:xfrm>
            <a:off x="850392" y="3799615"/>
            <a:ext cx="3234148" cy="25044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1DE730A4-671B-98CB-EC4A-723317F0CE49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1DE730A4-671B-98CB-EC4A-723317F0C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5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956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8A8DA82-DD03-3795-55E6-CB466F230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9692640" cy="1325562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rgbClr val="0070C0"/>
                </a:solidFill>
              </a:rPr>
              <a:t>Firebase</a:t>
            </a:r>
            <a:r>
              <a:rPr lang="es-ES" b="1" dirty="0">
                <a:solidFill>
                  <a:srgbClr val="0070C0"/>
                </a:solidFill>
              </a:rPr>
              <a:t> Cloud </a:t>
            </a:r>
            <a:r>
              <a:rPr lang="es-ES" b="1" dirty="0" err="1">
                <a:solidFill>
                  <a:srgbClr val="0070C0"/>
                </a:solidFill>
              </a:rPr>
              <a:t>Firestore</a:t>
            </a:r>
            <a:endParaRPr lang="es-ES" b="1" dirty="0">
              <a:solidFill>
                <a:srgbClr val="0070C0"/>
              </a:solidFill>
            </a:endParaRPr>
          </a:p>
        </p:txBody>
      </p:sp>
      <p:pic>
        <p:nvPicPr>
          <p:cNvPr id="11" name="Imagen 10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A64A8873-E367-BDAA-9008-179317521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r="63500"/>
          <a:stretch>
            <a:fillRect/>
          </a:stretch>
        </p:blipFill>
        <p:spPr>
          <a:xfrm>
            <a:off x="8628005" y="1886835"/>
            <a:ext cx="1915027" cy="2106045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20B5173-E036-7CBF-6E74-EEF150EF225E}"/>
              </a:ext>
            </a:extLst>
          </p:cNvPr>
          <p:cNvSpPr/>
          <p:nvPr/>
        </p:nvSpPr>
        <p:spPr>
          <a:xfrm>
            <a:off x="850392" y="2712720"/>
            <a:ext cx="6266688" cy="375634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B14E384-8FAD-0A29-411F-D48E7598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49" y="4892040"/>
            <a:ext cx="2968938" cy="210604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6CF2935-68BF-0B5C-7B71-F376917B3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21" y="0"/>
            <a:ext cx="1019317" cy="15432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B760361D-E8CA-E479-247D-55BAEF9CCF9B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B760361D-E8CA-E479-247D-55BAEF9CCF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6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436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1701B9E-08CC-3F46-4DD3-96B70BBE427E}"/>
              </a:ext>
            </a:extLst>
          </p:cNvPr>
          <p:cNvSpPr txBox="1">
            <a:spLocks/>
          </p:cNvSpPr>
          <p:nvPr/>
        </p:nvSpPr>
        <p:spPr>
          <a:xfrm>
            <a:off x="85039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rgbClr val="0070C0"/>
                </a:solidFill>
              </a:rPr>
              <a:t>Notificaciones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BE8F14-2AF0-2E4B-7CD8-16B117D19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15" y="2271743"/>
            <a:ext cx="8722570" cy="823799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AA18B18-DD8C-8EED-12DC-769DA9D01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25" y="3762459"/>
            <a:ext cx="6410750" cy="199630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F955E24-E103-5B86-5F9A-24B58C54A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8864" y="4828517"/>
            <a:ext cx="3060495" cy="3114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E32CFBDD-617F-4D27-D479-FF9617263F34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E32CFBDD-617F-4D27-D479-FF9617263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5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1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B4229F-C9DE-B272-6D3C-65E1AF24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Interfaz y experiencia de usuario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A1647B03-CFA4-8C85-3EE4-38CEE6D53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13" y="2094602"/>
            <a:ext cx="6626899" cy="3224158"/>
          </a:xfrm>
          <a:prstGeom prst="rect">
            <a:avLst/>
          </a:prstGeom>
        </p:spPr>
      </p:pic>
      <p:pic>
        <p:nvPicPr>
          <p:cNvPr id="10" name="Imagen 9" descr="Interfaz de usuario gráfica, Icono&#10;&#10;El contenido generado por IA puede ser incorrecto.">
            <a:extLst>
              <a:ext uri="{FF2B5EF4-FFF2-40B4-BE49-F238E27FC236}">
                <a16:creationId xmlns:a16="http://schemas.microsoft.com/office/drawing/2014/main" id="{999DF16D-15FF-B84B-62AE-0FB0A96C6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2" t="8889" r="11081" b="17333"/>
          <a:stretch>
            <a:fillRect/>
          </a:stretch>
        </p:blipFill>
        <p:spPr>
          <a:xfrm>
            <a:off x="563880" y="2971800"/>
            <a:ext cx="3255209" cy="33985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84C8DFE-E259-0D62-02D5-0A606E773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9384" y="-1191652"/>
            <a:ext cx="3060495" cy="3114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Marcador de número de diapositiva 14">
                <a:extLst>
                  <a:ext uri="{FF2B5EF4-FFF2-40B4-BE49-F238E27FC236}">
                    <a16:creationId xmlns:a16="http://schemas.microsoft.com/office/drawing/2014/main" id="{2060A429-FF42-D5B6-0962-855C9A2F14AD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Marcador de número de diapositiva 14">
                <a:extLst>
                  <a:ext uri="{FF2B5EF4-FFF2-40B4-BE49-F238E27FC236}">
                    <a16:creationId xmlns:a16="http://schemas.microsoft.com/office/drawing/2014/main" id="{2060A429-FF42-D5B6-0962-855C9A2F1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5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891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ECF85-B106-0BEA-72B4-22464876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Validación y verificación</a:t>
            </a:r>
          </a:p>
        </p:txBody>
      </p:sp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865D39F-5BC0-6B0A-0235-E20E8404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3063240"/>
            <a:ext cx="6096000" cy="3429000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16CCC84E-99CF-2021-5C6A-18D8A54E5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9" r="8524" b="9180"/>
          <a:stretch>
            <a:fillRect/>
          </a:stretch>
        </p:blipFill>
        <p:spPr>
          <a:xfrm>
            <a:off x="534948" y="1843722"/>
            <a:ext cx="4646653" cy="41303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682F65EE-FDC0-057E-764A-8D9C33776D64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682F65EE-FDC0-057E-764A-8D9C33776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4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81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14CF6AF-7159-D4C7-788D-7F2A115C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9692640" cy="1325562"/>
          </a:xfrm>
        </p:spPr>
        <p:txBody>
          <a:bodyPr/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Pruebas unitarias</a:t>
            </a: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9F6CF106-73A3-865B-401C-FA68BFC0C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5" y="2606040"/>
            <a:ext cx="9979534" cy="34557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F247F8-9F01-92C6-6378-77C1CE8A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389" y="-1115102"/>
            <a:ext cx="3078709" cy="3112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9B1400A2-0A1C-3A37-BA6E-86349115D68A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9B1400A2-0A1C-3A37-BA6E-86349115D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4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440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5584744-E090-2373-3260-11E6E4EB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9692640" cy="1325562"/>
          </a:xfrm>
        </p:spPr>
        <p:txBody>
          <a:bodyPr/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Pruebas de usuarios</a:t>
            </a:r>
          </a:p>
        </p:txBody>
      </p:sp>
      <p:pic>
        <p:nvPicPr>
          <p:cNvPr id="9" name="Imagen 8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26785238-6C5A-BD20-42C8-EF654F20B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13" y="1920875"/>
            <a:ext cx="5975373" cy="4343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3E8947-54B8-BF55-03C3-03DD17C7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373" y="5314735"/>
            <a:ext cx="1019317" cy="15432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E13CEC-CF31-5B35-63CD-27F1CE898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2712" y="810403"/>
            <a:ext cx="2502066" cy="177486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4DB402C-90D0-0321-4CB4-362CA9E89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2712" y="-437852"/>
            <a:ext cx="2502066" cy="177486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36A2A10-F198-A54E-5E20-4B5385BAC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9355" y="4912699"/>
            <a:ext cx="3078709" cy="3112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arcador de número de diapositiva 16">
                <a:extLst>
                  <a:ext uri="{FF2B5EF4-FFF2-40B4-BE49-F238E27FC236}">
                    <a16:creationId xmlns:a16="http://schemas.microsoft.com/office/drawing/2014/main" id="{51AA1BA9-836F-B322-0126-3E84553DD41F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Marcador de número de diapositiva 16">
                <a:extLst>
                  <a:ext uri="{FF2B5EF4-FFF2-40B4-BE49-F238E27FC236}">
                    <a16:creationId xmlns:a16="http://schemas.microsoft.com/office/drawing/2014/main" id="{51AA1BA9-836F-B322-0126-3E84553DD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6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14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A4B06-48BC-C2EF-883B-D8615205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Demostración</a:t>
            </a: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4153FCF-B1D4-516F-17D4-A4028E3C2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81200"/>
            <a:ext cx="4876800" cy="4876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611F95-062F-08AB-D537-4959C2F9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8864" y="4828517"/>
            <a:ext cx="3060495" cy="31148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231C564-01ED-01D1-B6BB-1D597AD0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319" y="171801"/>
            <a:ext cx="2329193" cy="15195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Marcador de número de diapositiva 14">
                <a:extLst>
                  <a:ext uri="{FF2B5EF4-FFF2-40B4-BE49-F238E27FC236}">
                    <a16:creationId xmlns:a16="http://schemas.microsoft.com/office/drawing/2014/main" id="{E3014DF1-D7B7-4C18-802C-828EE7B7569B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Marcador de número de diapositiva 14">
                <a:extLst>
                  <a:ext uri="{FF2B5EF4-FFF2-40B4-BE49-F238E27FC236}">
                    <a16:creationId xmlns:a16="http://schemas.microsoft.com/office/drawing/2014/main" id="{E3014DF1-D7B7-4C18-802C-828EE7B756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5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643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ED07D-B9AB-B342-D3F4-D8192718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Conclusiones</a:t>
            </a:r>
          </a:p>
        </p:txBody>
      </p:sp>
      <p:pic>
        <p:nvPicPr>
          <p:cNvPr id="8" name="Imagen 7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4B33423C-65BD-E203-C61C-835EE412A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1"/>
          <a:stretch>
            <a:fillRect/>
          </a:stretch>
        </p:blipFill>
        <p:spPr>
          <a:xfrm>
            <a:off x="6577262" y="2801472"/>
            <a:ext cx="4377249" cy="3690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A2D220F-4CE0-1F77-59CB-62374F52F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679317" y="-74482"/>
            <a:ext cx="1019317" cy="15432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Marcador de número de diapositiva 14">
                <a:extLst>
                  <a:ext uri="{FF2B5EF4-FFF2-40B4-BE49-F238E27FC236}">
                    <a16:creationId xmlns:a16="http://schemas.microsoft.com/office/drawing/2014/main" id="{6199F71F-F7B9-E377-BBBC-E63E282A9ACD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Marcador de número de diapositiva 14">
                <a:extLst>
                  <a:ext uri="{FF2B5EF4-FFF2-40B4-BE49-F238E27FC236}">
                    <a16:creationId xmlns:a16="http://schemas.microsoft.com/office/drawing/2014/main" id="{6199F71F-F7B9-E377-BBBC-E63E282A9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4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7450C4CB-1EA8-541E-7E37-9742AC46525F}"/>
              </a:ext>
            </a:extLst>
          </p:cNvPr>
          <p:cNvSpPr txBox="1"/>
          <p:nvPr/>
        </p:nvSpPr>
        <p:spPr>
          <a:xfrm>
            <a:off x="1414272" y="1859340"/>
            <a:ext cx="553228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800" dirty="0"/>
              <a:t>Expectativas					 	</a:t>
            </a:r>
            <a:r>
              <a:rPr lang="es-ES" sz="2800" b="1" dirty="0"/>
              <a:t>✓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Objetivos						 		</a:t>
            </a:r>
            <a:r>
              <a:rPr lang="es-ES" sz="2800" b="1" dirty="0"/>
              <a:t>✓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Conocimientos aplicados	 	</a:t>
            </a:r>
            <a:r>
              <a:rPr lang="es-ES" sz="2800" b="1" dirty="0"/>
              <a:t>✓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Retos superados		      	 	</a:t>
            </a:r>
            <a:r>
              <a:rPr lang="es-ES" sz="2800" b="1" dirty="0"/>
              <a:t>✓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738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00F92-9300-C3F8-D585-87752016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Objetivos</a:t>
            </a:r>
          </a:p>
        </p:txBody>
      </p:sp>
      <p:pic>
        <p:nvPicPr>
          <p:cNvPr id="5" name="Imagen 4" descr="Forma&#10;&#10;El contenido generado por IA puede ser incorrecto.">
            <a:extLst>
              <a:ext uri="{FF2B5EF4-FFF2-40B4-BE49-F238E27FC236}">
                <a16:creationId xmlns:a16="http://schemas.microsoft.com/office/drawing/2014/main" id="{F31EF82E-BF5C-FB14-FBF9-FEACC1D55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95" y="3454794"/>
            <a:ext cx="5113995" cy="1173622"/>
          </a:xfrm>
          <a:prstGeom prst="rect">
            <a:avLst/>
          </a:pr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62D0C0C5-48A0-5BC0-02CB-A2D376AB1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46" y="2765139"/>
            <a:ext cx="1865376" cy="1865376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67130DAA-6EB2-2572-6EF5-E8496DB1F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t="9295" r="14008" b="15573"/>
          <a:stretch>
            <a:fillRect/>
          </a:stretch>
        </p:blipFill>
        <p:spPr>
          <a:xfrm>
            <a:off x="8270973" y="4693667"/>
            <a:ext cx="1331199" cy="1468052"/>
          </a:xfrm>
          <a:prstGeom prst="rect">
            <a:avLst/>
          </a:prstGeom>
        </p:spPr>
      </p:pic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0345EBE7-61D5-FCC1-2958-5091ED0DB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t="15111" r="12359" b="16000"/>
          <a:stretch>
            <a:fillRect/>
          </a:stretch>
        </p:blipFill>
        <p:spPr>
          <a:xfrm>
            <a:off x="1916580" y="4495005"/>
            <a:ext cx="2028831" cy="1865376"/>
          </a:xfrm>
          <a:prstGeom prst="rect">
            <a:avLst/>
          </a:prstGeom>
        </p:spPr>
      </p:pic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3D04663F-FBC2-8C87-5983-0E4BFD280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99" y="1918934"/>
            <a:ext cx="1325562" cy="1325562"/>
          </a:xfrm>
          <a:prstGeom prst="rect">
            <a:avLst/>
          </a:prstGeom>
        </p:spPr>
      </p:pic>
      <p:pic>
        <p:nvPicPr>
          <p:cNvPr id="19" name="Imagen 18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50702B60-3FB3-0D51-0219-6EF65D74B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88" y="1961102"/>
            <a:ext cx="1325563" cy="1325563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D7D417E8-3717-E6E3-34A1-04ABB0CD3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 t="10114" r="8873" b="7892"/>
          <a:stretch>
            <a:fillRect/>
          </a:stretch>
        </p:blipFill>
        <p:spPr>
          <a:xfrm>
            <a:off x="8995577" y="2993913"/>
            <a:ext cx="1447702" cy="1407827"/>
          </a:xfrm>
          <a:prstGeom prst="rect">
            <a:avLst/>
          </a:prstGeom>
        </p:spPr>
      </p:pic>
      <p:pic>
        <p:nvPicPr>
          <p:cNvPr id="25" name="Imagen 24" descr="Icono&#10;&#10;El contenido generado por IA puede ser incorrecto.">
            <a:extLst>
              <a:ext uri="{FF2B5EF4-FFF2-40B4-BE49-F238E27FC236}">
                <a16:creationId xmlns:a16="http://schemas.microsoft.com/office/drawing/2014/main" id="{8BF58170-56A0-2E84-6805-BB64986E92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82" y="1561423"/>
            <a:ext cx="1361034" cy="1361034"/>
          </a:xfrm>
          <a:prstGeom prst="rect">
            <a:avLst/>
          </a:prstGeom>
        </p:spPr>
      </p:pic>
      <p:pic>
        <p:nvPicPr>
          <p:cNvPr id="29" name="Imagen 28" descr="Diagrama&#10;&#10;El contenido generado por IA puede ser incorrecto.">
            <a:extLst>
              <a:ext uri="{FF2B5EF4-FFF2-40B4-BE49-F238E27FC236}">
                <a16:creationId xmlns:a16="http://schemas.microsoft.com/office/drawing/2014/main" id="{A0CA532A-39FB-B261-BC60-2AC018F6B3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6" y="4992624"/>
            <a:ext cx="3730752" cy="18653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Marcador de número de diapositiva 15">
                <a:extLst>
                  <a:ext uri="{FF2B5EF4-FFF2-40B4-BE49-F238E27FC236}">
                    <a16:creationId xmlns:a16="http://schemas.microsoft.com/office/drawing/2014/main" id="{54AF88F5-B3A6-36AF-8212-8683F765DCB3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Marcador de número de diapositiva 15">
                <a:extLst>
                  <a:ext uri="{FF2B5EF4-FFF2-40B4-BE49-F238E27FC236}">
                    <a16:creationId xmlns:a16="http://schemas.microsoft.com/office/drawing/2014/main" id="{54AF88F5-B3A6-36AF-8212-8683F765D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11"/>
                <a:stretch>
                  <a:fillRect l="-33333" t="-95876" r="-51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600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22B67-9E53-A3BE-0248-A7CB0D88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solidFill>
                  <a:srgbClr val="002060"/>
                </a:solidFill>
              </a:rPr>
              <a:t>Líneas futuras</a:t>
            </a:r>
            <a:endParaRPr lang="es-ES" b="1" dirty="0">
              <a:solidFill>
                <a:srgbClr val="002060"/>
              </a:solidFill>
            </a:endParaRPr>
          </a:p>
        </p:txBody>
      </p:sp>
      <p:pic>
        <p:nvPicPr>
          <p:cNvPr id="8" name="Imagen 7" descr="Dibujo con letras&#10;&#10;El contenido generado por IA puede ser incorrecto.">
            <a:extLst>
              <a:ext uri="{FF2B5EF4-FFF2-40B4-BE49-F238E27FC236}">
                <a16:creationId xmlns:a16="http://schemas.microsoft.com/office/drawing/2014/main" id="{EBE2DC47-015D-E50A-BE80-71053E6AF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75" y="4321156"/>
            <a:ext cx="3484850" cy="23232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9E93412B-2723-03BD-49AC-5BAE3326EBF1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Marcador de número de diapositiva 12">
                <a:extLst>
                  <a:ext uri="{FF2B5EF4-FFF2-40B4-BE49-F238E27FC236}">
                    <a16:creationId xmlns:a16="http://schemas.microsoft.com/office/drawing/2014/main" id="{9E93412B-2723-03BD-49AC-5BAE3326E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3"/>
                <a:stretch>
                  <a:fillRect l="-26000" t="-95876" r="-58667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07D9780D-284E-AE5D-DAE8-63BF843F54FF}"/>
              </a:ext>
            </a:extLst>
          </p:cNvPr>
          <p:cNvSpPr txBox="1"/>
          <p:nvPr/>
        </p:nvSpPr>
        <p:spPr>
          <a:xfrm>
            <a:off x="1414272" y="1859340"/>
            <a:ext cx="8424101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800" dirty="0"/>
              <a:t>Versión iOS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Mejorar desafíos de actividad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Archivo de actividades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Notificaciones para solicitudes y mensajes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Sistema para proponer plantillas de actividades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97300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E34B6-61B2-B16E-A4F9-80CA3879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034C0F8-7DCD-4F6A-0C9A-3DE8CCF59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97625"/>
            <a:ext cx="9418320" cy="2096729"/>
          </a:xfrm>
        </p:spPr>
        <p:txBody>
          <a:bodyPr/>
          <a:lstStyle/>
          <a:p>
            <a:pPr algn="ctr"/>
            <a:r>
              <a:rPr lang="es-ES" b="1" dirty="0"/>
              <a:t>Gracias por vuestra atención</a:t>
            </a:r>
          </a:p>
        </p:txBody>
      </p:sp>
      <p:sp>
        <p:nvSpPr>
          <p:cNvPr id="13" name="Título 8">
            <a:extLst>
              <a:ext uri="{FF2B5EF4-FFF2-40B4-BE49-F238E27FC236}">
                <a16:creationId xmlns:a16="http://schemas.microsoft.com/office/drawing/2014/main" id="{5BFAEE2B-49F2-98E5-E284-9FF4A7A74B31}"/>
              </a:ext>
            </a:extLst>
          </p:cNvPr>
          <p:cNvSpPr txBox="1">
            <a:spLocks/>
          </p:cNvSpPr>
          <p:nvPr/>
        </p:nvSpPr>
        <p:spPr>
          <a:xfrm>
            <a:off x="1386840" y="3994354"/>
            <a:ext cx="9418320" cy="11085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dirty="0"/>
              <a:t>¿Preguntas?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761B219-434A-FD78-71CB-6E323BDD8A9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1836645">
            <a:off x="10347847" y="-1052459"/>
            <a:ext cx="3078709" cy="31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0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8A724-35F9-4734-82B6-BBA5E864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Tecnologías</a:t>
            </a:r>
          </a:p>
        </p:txBody>
      </p:sp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B87EE3A1-A7D3-CCFF-7C3F-14D20CE12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58" y="2832616"/>
            <a:ext cx="1513813" cy="2206980"/>
          </a:xfrm>
          <a:prstGeom prst="rect">
            <a:avLst/>
          </a:prstGeom>
        </p:spPr>
      </p:pic>
      <p:pic>
        <p:nvPicPr>
          <p:cNvPr id="20" name="Imagen 19" descr="Logotipo&#10;&#10;El contenido generado por IA puede ser incorrecto.">
            <a:extLst>
              <a:ext uri="{FF2B5EF4-FFF2-40B4-BE49-F238E27FC236}">
                <a16:creationId xmlns:a16="http://schemas.microsoft.com/office/drawing/2014/main" id="{E6E09075-7A2E-71DD-04FE-C81E43D20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90" y="2832616"/>
            <a:ext cx="1767688" cy="2210962"/>
          </a:xfrm>
          <a:prstGeom prst="rect">
            <a:avLst/>
          </a:prstGeom>
        </p:spPr>
      </p:pic>
      <p:pic>
        <p:nvPicPr>
          <p:cNvPr id="22" name="Imagen 21" descr="Icono&#10;&#10;El contenido generado por IA puede ser incorrecto.">
            <a:extLst>
              <a:ext uri="{FF2B5EF4-FFF2-40B4-BE49-F238E27FC236}">
                <a16:creationId xmlns:a16="http://schemas.microsoft.com/office/drawing/2014/main" id="{7F940C5D-5BC2-7501-0B32-33175FD78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19" y="2823871"/>
            <a:ext cx="1513813" cy="221854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8DB8056-D6E7-CF79-AB94-B04C3BD94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319" y="171801"/>
            <a:ext cx="2329193" cy="15195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BB7E9F5B-4C0C-12F3-B05B-1A109933076C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BB7E9F5B-4C0C-12F3-B05B-1A10993307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6"/>
                <a:stretch>
                  <a:fillRect l="-33333" t="-95876" r="-51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56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F9FC4-92A6-E4CA-962C-0EEE067F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Herramientas</a:t>
            </a:r>
          </a:p>
        </p:txBody>
      </p:sp>
      <p:pic>
        <p:nvPicPr>
          <p:cNvPr id="6" name="Marcador de contenido 5" descr="Icono&#10;&#10;El contenido generado por IA puede ser incorrecto.">
            <a:extLst>
              <a:ext uri="{FF2B5EF4-FFF2-40B4-BE49-F238E27FC236}">
                <a16:creationId xmlns:a16="http://schemas.microsoft.com/office/drawing/2014/main" id="{12135E00-9BAC-14CD-0904-FE5325C99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5" y="4921039"/>
            <a:ext cx="985810" cy="985810"/>
          </a:xfr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AD98BE94-C58E-5A7B-4AA0-06DE231D0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64" y="2876603"/>
            <a:ext cx="1923312" cy="186702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63591DD4-6487-A125-E237-64344FE1C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3116693"/>
            <a:ext cx="1386840" cy="1386840"/>
          </a:xfrm>
          <a:prstGeom prst="rect">
            <a:avLst/>
          </a:prstGeom>
        </p:spPr>
      </p:pic>
      <p:pic>
        <p:nvPicPr>
          <p:cNvPr id="12" name="Imagen 11" descr="Forma&#10;&#10;El contenido generado por IA puede ser incorrecto.">
            <a:extLst>
              <a:ext uri="{FF2B5EF4-FFF2-40B4-BE49-F238E27FC236}">
                <a16:creationId xmlns:a16="http://schemas.microsoft.com/office/drawing/2014/main" id="{C4E159E2-4F92-FFA9-F70E-801DF4FBC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234" y="4733383"/>
            <a:ext cx="2419773" cy="1361122"/>
          </a:xfrm>
          <a:prstGeom prst="rect">
            <a:avLst/>
          </a:prstGeom>
        </p:spPr>
      </p:pic>
      <p:pic>
        <p:nvPicPr>
          <p:cNvPr id="14" name="Imagen 13" descr="Forma&#10;&#10;El contenido generado por IA puede ser incorrecto.">
            <a:extLst>
              <a:ext uri="{FF2B5EF4-FFF2-40B4-BE49-F238E27FC236}">
                <a16:creationId xmlns:a16="http://schemas.microsoft.com/office/drawing/2014/main" id="{E0068188-BF27-C3FD-1DFA-452ED625A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40" y="3175142"/>
            <a:ext cx="3047863" cy="1269943"/>
          </a:xfrm>
          <a:prstGeom prst="rect">
            <a:avLst/>
          </a:prstGeom>
        </p:spPr>
      </p:pic>
      <p:pic>
        <p:nvPicPr>
          <p:cNvPr id="16" name="Imagen 15" descr="Logotipo&#10;&#10;El contenido generado por IA puede ser incorrecto.">
            <a:extLst>
              <a:ext uri="{FF2B5EF4-FFF2-40B4-BE49-F238E27FC236}">
                <a16:creationId xmlns:a16="http://schemas.microsoft.com/office/drawing/2014/main" id="{01B011E3-06AE-25C8-A298-37948D0D8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550" y="4655688"/>
            <a:ext cx="3899603" cy="151651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EC2DA2B-EC1C-D2AD-36C0-E7A41FA1F1EE}"/>
              </a:ext>
            </a:extLst>
          </p:cNvPr>
          <p:cNvSpPr txBox="1"/>
          <p:nvPr/>
        </p:nvSpPr>
        <p:spPr>
          <a:xfrm>
            <a:off x="1103364" y="2142397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Desarrollo</a:t>
            </a:r>
            <a:endParaRPr lang="es-ES" b="1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85E8FB9-07AA-1D98-B180-E3E970DD67D9}"/>
              </a:ext>
            </a:extLst>
          </p:cNvPr>
          <p:cNvSpPr txBox="1"/>
          <p:nvPr/>
        </p:nvSpPr>
        <p:spPr>
          <a:xfrm>
            <a:off x="4210590" y="2142397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Documentación</a:t>
            </a:r>
            <a:endParaRPr lang="es-ES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26268FB-87E4-818B-8B34-7D97E607A8BB}"/>
              </a:ext>
            </a:extLst>
          </p:cNvPr>
          <p:cNvSpPr txBox="1"/>
          <p:nvPr/>
        </p:nvSpPr>
        <p:spPr>
          <a:xfrm>
            <a:off x="8087610" y="1926953"/>
            <a:ext cx="25090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/>
              <a:t>Control </a:t>
            </a:r>
          </a:p>
          <a:p>
            <a:pPr algn="ctr"/>
            <a:r>
              <a:rPr lang="es-ES" sz="2800" b="1" dirty="0"/>
              <a:t>de versiones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Marcador de número de diapositiva 17">
                <a:extLst>
                  <a:ext uri="{FF2B5EF4-FFF2-40B4-BE49-F238E27FC236}">
                    <a16:creationId xmlns:a16="http://schemas.microsoft.com/office/drawing/2014/main" id="{E5ECDCB7-DF28-9C21-4F22-CFEA1B6B0D7D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Marcador de número de diapositiva 17">
                <a:extLst>
                  <a:ext uri="{FF2B5EF4-FFF2-40B4-BE49-F238E27FC236}">
                    <a16:creationId xmlns:a16="http://schemas.microsoft.com/office/drawing/2014/main" id="{E5ECDCB7-DF28-9C21-4F22-CFEA1B6B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8"/>
                <a:stretch>
                  <a:fillRect l="-33333" t="-95876" r="-51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05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D20DD-EFB5-8701-298D-3D77E3BC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Proyecto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9FA20A5E-2834-04C2-A734-5BA2D1F60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7"/>
          <a:stretch>
            <a:fillRect/>
          </a:stretch>
        </p:blipFill>
        <p:spPr>
          <a:xfrm>
            <a:off x="1512073" y="2630613"/>
            <a:ext cx="9192238" cy="26330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F448003-C586-DC1B-E14E-E348A23C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8864" y="4828517"/>
            <a:ext cx="3060495" cy="3114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4100A8FE-041C-46E7-7821-6845712B61DA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4100A8FE-041C-46E7-7821-6845712B61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4"/>
                <a:stretch>
                  <a:fillRect l="-33333" t="-95876" r="-51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46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44168-2555-E4BB-566D-00F0E18D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Metodología ágil</a:t>
            </a:r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57BFA5A-0CB8-C659-93BC-0AD1FED6B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786822"/>
            <a:ext cx="5242559" cy="26212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7E84569-A5E7-685B-BF59-B00DA743B9A8}"/>
              </a:ext>
            </a:extLst>
          </p:cNvPr>
          <p:cNvSpPr txBox="1"/>
          <p:nvPr/>
        </p:nvSpPr>
        <p:spPr>
          <a:xfrm>
            <a:off x="1414272" y="1859340"/>
            <a:ext cx="38282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400" dirty="0"/>
              <a:t>Similar a Scrum</a:t>
            </a:r>
          </a:p>
          <a:p>
            <a:pPr marL="285750" indent="-285750">
              <a:buFontTx/>
              <a:buChar char="-"/>
            </a:pPr>
            <a:r>
              <a:rPr lang="es-ES" sz="2400" dirty="0" err="1"/>
              <a:t>Sprints</a:t>
            </a:r>
            <a:r>
              <a:rPr lang="es-ES" sz="2400" dirty="0"/>
              <a:t> de dos semanas</a:t>
            </a:r>
          </a:p>
          <a:p>
            <a:pPr marL="285750" indent="-285750">
              <a:buFontTx/>
              <a:buChar char="-"/>
            </a:pPr>
            <a:r>
              <a:rPr lang="es-ES" sz="2400" dirty="0"/>
              <a:t>Reuniones</a:t>
            </a:r>
          </a:p>
          <a:p>
            <a:pPr marL="285750" indent="-285750">
              <a:buFontTx/>
              <a:buChar char="-"/>
            </a:pPr>
            <a:endParaRPr lang="es-ES" sz="2400" dirty="0"/>
          </a:p>
        </p:txBody>
      </p:sp>
      <p:pic>
        <p:nvPicPr>
          <p:cNvPr id="15" name="Imagen 14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6C2EEF6B-9160-9625-32FF-66204DF24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4" t="6619" b="5479"/>
          <a:stretch>
            <a:fillRect/>
          </a:stretch>
        </p:blipFill>
        <p:spPr>
          <a:xfrm>
            <a:off x="6690358" y="1325940"/>
            <a:ext cx="3703326" cy="35966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34B6FD3-550A-C956-389D-EE2BA85E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319" y="5246404"/>
            <a:ext cx="2329193" cy="15195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5C3D0837-C428-EFF4-25C5-8C4BF3B23168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Marcador de número de diapositiva 13">
                <a:extLst>
                  <a:ext uri="{FF2B5EF4-FFF2-40B4-BE49-F238E27FC236}">
                    <a16:creationId xmlns:a16="http://schemas.microsoft.com/office/drawing/2014/main" id="{5C3D0837-C428-EFF4-25C5-8C4BF3B23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5"/>
                <a:stretch>
                  <a:fillRect l="-33333" t="-95876" r="-51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9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3F61C-0ECD-6775-2E65-6F546F23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Planificación</a:t>
            </a:r>
          </a:p>
        </p:txBody>
      </p:sp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83A70D9E-E707-C0E2-39C7-080AAD68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07" y="1950229"/>
            <a:ext cx="3199167" cy="914429"/>
          </a:xfrm>
          <a:prstGeom prst="rect">
            <a:avLst/>
          </a:prstGeom>
        </p:spPr>
      </p:pic>
      <p:pic>
        <p:nvPicPr>
          <p:cNvPr id="8" name="Imagen 7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30884325-9791-F610-E720-1923FF3BB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0" y="3123565"/>
            <a:ext cx="9732443" cy="30486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3C3AEEA-8061-23C7-0267-1B3546014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67256" y="-5345494"/>
            <a:ext cx="2787443" cy="23172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04A900-A3C2-C079-41CE-D71C43FFF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67255" y="-3112675"/>
            <a:ext cx="2787443" cy="23172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E2E2CF-8D79-A818-6075-68FED5DF1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67254" y="-861035"/>
            <a:ext cx="2787443" cy="23172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arcador de número de diapositiva 16">
                <a:extLst>
                  <a:ext uri="{FF2B5EF4-FFF2-40B4-BE49-F238E27FC236}">
                    <a16:creationId xmlns:a16="http://schemas.microsoft.com/office/drawing/2014/main" id="{A93743EB-3557-9CD1-F1DB-D6EC21C5F96D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Marcador de número de diapositiva 16">
                <a:extLst>
                  <a:ext uri="{FF2B5EF4-FFF2-40B4-BE49-F238E27FC236}">
                    <a16:creationId xmlns:a16="http://schemas.microsoft.com/office/drawing/2014/main" id="{A93743EB-3557-9CD1-F1DB-D6EC21C5F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5"/>
                <a:stretch>
                  <a:fillRect l="-33333" t="-95876" r="-51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02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E1277BD-204B-5A3D-4CCA-DFD3332F0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71" y="773271"/>
            <a:ext cx="10378823" cy="531145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394AEB3A-AC6C-DFC8-F43A-049720EFCCA9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s-ES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Marcador de número de diapositiva 11">
                <a:extLst>
                  <a:ext uri="{FF2B5EF4-FFF2-40B4-BE49-F238E27FC236}">
                    <a16:creationId xmlns:a16="http://schemas.microsoft.com/office/drawing/2014/main" id="{394AEB3A-AC6C-DFC8-F43A-049720EFC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3"/>
                <a:stretch>
                  <a:fillRect l="-33333" t="-95876" r="-51333" b="-1515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578754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2054</TotalTime>
  <Words>203</Words>
  <Application>Microsoft Office PowerPoint</Application>
  <PresentationFormat>Panorámica</PresentationFormat>
  <Paragraphs>82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Aptos</vt:lpstr>
      <vt:lpstr>Arial</vt:lpstr>
      <vt:lpstr>Cambria Math</vt:lpstr>
      <vt:lpstr>Century Schoolbook</vt:lpstr>
      <vt:lpstr>Wingdings 2</vt:lpstr>
      <vt:lpstr>Vista</vt:lpstr>
      <vt:lpstr>Aplicación móvil para la monitorización de actividades  Mobile app for activity tracking</vt:lpstr>
      <vt:lpstr>Motivación</vt:lpstr>
      <vt:lpstr>Objetivos</vt:lpstr>
      <vt:lpstr>Tecnologías</vt:lpstr>
      <vt:lpstr>Herramientas</vt:lpstr>
      <vt:lpstr>Proyecto</vt:lpstr>
      <vt:lpstr>Metodología ágil</vt:lpstr>
      <vt:lpstr>Planificación</vt:lpstr>
      <vt:lpstr>Presentación de PowerPoint</vt:lpstr>
      <vt:lpstr>Análisis y especificación de requisitos</vt:lpstr>
      <vt:lpstr>Modelado y diseño del sistema</vt:lpstr>
      <vt:lpstr>Casos de uso</vt:lpstr>
      <vt:lpstr>Diagrama de casos de uso</vt:lpstr>
      <vt:lpstr>Diagrama de clases</vt:lpstr>
      <vt:lpstr>Presentación de PowerPoint</vt:lpstr>
      <vt:lpstr>Presentación de PowerPoint</vt:lpstr>
      <vt:lpstr>Presentación de PowerPoint</vt:lpstr>
      <vt:lpstr>Presentación de PowerPoint</vt:lpstr>
      <vt:lpstr>Mockups de la Interfaz de usuario</vt:lpstr>
      <vt:lpstr>Desarrollo e implementación</vt:lpstr>
      <vt:lpstr>Presentación de PowerPoint</vt:lpstr>
      <vt:lpstr>Firebase Cloud Firestore</vt:lpstr>
      <vt:lpstr>Presentación de PowerPoint</vt:lpstr>
      <vt:lpstr>Interfaz y experiencia de usuario</vt:lpstr>
      <vt:lpstr>Validación y verificación</vt:lpstr>
      <vt:lpstr>Pruebas unitarias</vt:lpstr>
      <vt:lpstr>Pruebas de usuarios</vt:lpstr>
      <vt:lpstr>Demostración</vt:lpstr>
      <vt:lpstr>Conclusiones</vt:lpstr>
      <vt:lpstr>Líneas futuras</vt:lpstr>
      <vt:lpstr>Gracias por vuestra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Martínez Gallardo</dc:creator>
  <cp:lastModifiedBy>Ignacio Martínez Gallardo</cp:lastModifiedBy>
  <cp:revision>112</cp:revision>
  <dcterms:created xsi:type="dcterms:W3CDTF">2025-09-23T23:50:02Z</dcterms:created>
  <dcterms:modified xsi:type="dcterms:W3CDTF">2025-09-26T12:37:51Z</dcterms:modified>
</cp:coreProperties>
</file>